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57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0617"/>
  </p:normalViewPr>
  <p:slideViewPr>
    <p:cSldViewPr snapToGrid="0" snapToObjects="1">
      <p:cViewPr varScale="1">
        <p:scale>
          <a:sx n="86" d="100"/>
          <a:sy n="86" d="100"/>
        </p:scale>
        <p:origin x="15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040B4E-CC34-C643-85D5-0AF4B0753DFB}" type="doc">
      <dgm:prSet loTypeId="urn:microsoft.com/office/officeart/2005/8/layout/venn1" loCatId="" qsTypeId="urn:microsoft.com/office/officeart/2005/8/quickstyle/simple5" qsCatId="simple" csTypeId="urn:microsoft.com/office/officeart/2005/8/colors/colorful3" csCatId="colorful" phldr="1"/>
      <dgm:spPr/>
    </dgm:pt>
    <dgm:pt modelId="{EB866947-8638-8447-86BB-8840CDAC0FA0}">
      <dgm:prSet phldrT="[Text]"/>
      <dgm:spPr/>
      <dgm:t>
        <a:bodyPr/>
        <a:lstStyle/>
        <a:p>
          <a:r>
            <a:rPr lang="en-US" dirty="0"/>
            <a:t>David Fincher</a:t>
          </a:r>
        </a:p>
      </dgm:t>
    </dgm:pt>
    <dgm:pt modelId="{74252742-0F2F-B740-A9B4-9DCE613B9A26}" type="parTrans" cxnId="{9CE083A3-A017-EC40-B970-A88E8DA89C82}">
      <dgm:prSet/>
      <dgm:spPr/>
      <dgm:t>
        <a:bodyPr/>
        <a:lstStyle/>
        <a:p>
          <a:endParaRPr lang="en-US"/>
        </a:p>
      </dgm:t>
    </dgm:pt>
    <dgm:pt modelId="{CB49A35F-742E-514F-801F-62E77141C0D1}" type="sibTrans" cxnId="{9CE083A3-A017-EC40-B970-A88E8DA89C82}">
      <dgm:prSet/>
      <dgm:spPr/>
      <dgm:t>
        <a:bodyPr/>
        <a:lstStyle/>
        <a:p>
          <a:endParaRPr lang="en-US"/>
        </a:p>
      </dgm:t>
    </dgm:pt>
    <dgm:pt modelId="{0FC29B56-DF78-8243-B626-FF69E21431CE}">
      <dgm:prSet phldrT="[Text]"/>
      <dgm:spPr/>
      <dgm:t>
        <a:bodyPr/>
        <a:lstStyle/>
        <a:p>
          <a:r>
            <a:rPr lang="en-US" dirty="0"/>
            <a:t>Kevin Spacey</a:t>
          </a:r>
        </a:p>
      </dgm:t>
    </dgm:pt>
    <dgm:pt modelId="{C7F63CEE-B145-9F48-BAAA-E8E125BF0E3C}" type="parTrans" cxnId="{2F12B065-A24D-8440-ADA1-F9CD0E4DF18D}">
      <dgm:prSet/>
      <dgm:spPr/>
      <dgm:t>
        <a:bodyPr/>
        <a:lstStyle/>
        <a:p>
          <a:endParaRPr lang="en-US"/>
        </a:p>
      </dgm:t>
    </dgm:pt>
    <dgm:pt modelId="{6BB39895-E8E8-854A-9DEE-5DC9B4ADAB84}" type="sibTrans" cxnId="{2F12B065-A24D-8440-ADA1-F9CD0E4DF18D}">
      <dgm:prSet/>
      <dgm:spPr/>
      <dgm:t>
        <a:bodyPr/>
        <a:lstStyle/>
        <a:p>
          <a:endParaRPr lang="en-US"/>
        </a:p>
      </dgm:t>
    </dgm:pt>
    <dgm:pt modelId="{C5EA74E7-D2F1-734A-8FF3-4F3674BF44B4}">
      <dgm:prSet phldrT="[Text]"/>
      <dgm:spPr/>
      <dgm:t>
        <a:bodyPr/>
        <a:lstStyle/>
        <a:p>
          <a:r>
            <a:rPr lang="en-US" dirty="0"/>
            <a:t>House of Cards (UK)</a:t>
          </a:r>
        </a:p>
      </dgm:t>
    </dgm:pt>
    <dgm:pt modelId="{75277B52-4C55-A545-9451-60F44515C9B4}" type="parTrans" cxnId="{0B652FBF-31BF-ED41-ABC5-459B6DA2941A}">
      <dgm:prSet/>
      <dgm:spPr/>
      <dgm:t>
        <a:bodyPr/>
        <a:lstStyle/>
        <a:p>
          <a:endParaRPr lang="en-US"/>
        </a:p>
      </dgm:t>
    </dgm:pt>
    <dgm:pt modelId="{9D7A77EE-A988-6147-B7BD-DFF706F00C2C}" type="sibTrans" cxnId="{0B652FBF-31BF-ED41-ABC5-459B6DA2941A}">
      <dgm:prSet/>
      <dgm:spPr/>
      <dgm:t>
        <a:bodyPr/>
        <a:lstStyle/>
        <a:p>
          <a:endParaRPr lang="en-US"/>
        </a:p>
      </dgm:t>
    </dgm:pt>
    <dgm:pt modelId="{8F71C487-A5F4-EB48-BA2D-DAADC3820CD1}" type="pres">
      <dgm:prSet presAssocID="{B5040B4E-CC34-C643-85D5-0AF4B0753DFB}" presName="compositeShape" presStyleCnt="0">
        <dgm:presLayoutVars>
          <dgm:chMax val="7"/>
          <dgm:dir/>
          <dgm:resizeHandles val="exact"/>
        </dgm:presLayoutVars>
      </dgm:prSet>
      <dgm:spPr/>
    </dgm:pt>
    <dgm:pt modelId="{6EEB663B-E906-4444-B1FA-51E9F6E3680B}" type="pres">
      <dgm:prSet presAssocID="{EB866947-8638-8447-86BB-8840CDAC0FA0}" presName="circ1" presStyleLbl="vennNode1" presStyleIdx="0" presStyleCnt="3"/>
      <dgm:spPr/>
    </dgm:pt>
    <dgm:pt modelId="{0EF40CD2-762C-BC4B-B24F-23B9C6D2B941}" type="pres">
      <dgm:prSet presAssocID="{EB866947-8638-8447-86BB-8840CDAC0FA0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43B01D93-80CB-7B4F-B40C-B6E19364A2AB}" type="pres">
      <dgm:prSet presAssocID="{0FC29B56-DF78-8243-B626-FF69E21431CE}" presName="circ2" presStyleLbl="vennNode1" presStyleIdx="1" presStyleCnt="3"/>
      <dgm:spPr/>
    </dgm:pt>
    <dgm:pt modelId="{3EF08681-43AB-0748-859F-473BC61C5EC0}" type="pres">
      <dgm:prSet presAssocID="{0FC29B56-DF78-8243-B626-FF69E21431CE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63D83350-C8A3-EF4A-9F99-F1F78B5A74A3}" type="pres">
      <dgm:prSet presAssocID="{C5EA74E7-D2F1-734A-8FF3-4F3674BF44B4}" presName="circ3" presStyleLbl="vennNode1" presStyleIdx="2" presStyleCnt="3"/>
      <dgm:spPr/>
    </dgm:pt>
    <dgm:pt modelId="{BFAA5888-60C5-D546-A5C2-99426F6137E6}" type="pres">
      <dgm:prSet presAssocID="{C5EA74E7-D2F1-734A-8FF3-4F3674BF44B4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613EF90D-AF92-0F42-9045-3BF00CBC57DD}" type="presOf" srcId="{C5EA74E7-D2F1-734A-8FF3-4F3674BF44B4}" destId="{63D83350-C8A3-EF4A-9F99-F1F78B5A74A3}" srcOrd="0" destOrd="0" presId="urn:microsoft.com/office/officeart/2005/8/layout/venn1"/>
    <dgm:cxn modelId="{8B55A10E-097F-A742-BAEA-50577DF1CEC7}" type="presOf" srcId="{EB866947-8638-8447-86BB-8840CDAC0FA0}" destId="{6EEB663B-E906-4444-B1FA-51E9F6E3680B}" srcOrd="0" destOrd="0" presId="urn:microsoft.com/office/officeart/2005/8/layout/venn1"/>
    <dgm:cxn modelId="{3CA5F738-731C-784B-8094-C442C28D7D1F}" type="presOf" srcId="{C5EA74E7-D2F1-734A-8FF3-4F3674BF44B4}" destId="{BFAA5888-60C5-D546-A5C2-99426F6137E6}" srcOrd="1" destOrd="0" presId="urn:microsoft.com/office/officeart/2005/8/layout/venn1"/>
    <dgm:cxn modelId="{44D3A93B-AFE5-5647-BC8F-4F4CE868F381}" type="presOf" srcId="{EB866947-8638-8447-86BB-8840CDAC0FA0}" destId="{0EF40CD2-762C-BC4B-B24F-23B9C6D2B941}" srcOrd="1" destOrd="0" presId="urn:microsoft.com/office/officeart/2005/8/layout/venn1"/>
    <dgm:cxn modelId="{2F12B065-A24D-8440-ADA1-F9CD0E4DF18D}" srcId="{B5040B4E-CC34-C643-85D5-0AF4B0753DFB}" destId="{0FC29B56-DF78-8243-B626-FF69E21431CE}" srcOrd="1" destOrd="0" parTransId="{C7F63CEE-B145-9F48-BAAA-E8E125BF0E3C}" sibTransId="{6BB39895-E8E8-854A-9DEE-5DC9B4ADAB84}"/>
    <dgm:cxn modelId="{00F015A0-A0BC-9249-97E5-8D746A1A32DF}" type="presOf" srcId="{B5040B4E-CC34-C643-85D5-0AF4B0753DFB}" destId="{8F71C487-A5F4-EB48-BA2D-DAADC3820CD1}" srcOrd="0" destOrd="0" presId="urn:microsoft.com/office/officeart/2005/8/layout/venn1"/>
    <dgm:cxn modelId="{9CE083A3-A017-EC40-B970-A88E8DA89C82}" srcId="{B5040B4E-CC34-C643-85D5-0AF4B0753DFB}" destId="{EB866947-8638-8447-86BB-8840CDAC0FA0}" srcOrd="0" destOrd="0" parTransId="{74252742-0F2F-B740-A9B4-9DCE613B9A26}" sibTransId="{CB49A35F-742E-514F-801F-62E77141C0D1}"/>
    <dgm:cxn modelId="{BF8C2DBF-6D28-7B4C-8680-8E529CD6D979}" type="presOf" srcId="{0FC29B56-DF78-8243-B626-FF69E21431CE}" destId="{43B01D93-80CB-7B4F-B40C-B6E19364A2AB}" srcOrd="0" destOrd="0" presId="urn:microsoft.com/office/officeart/2005/8/layout/venn1"/>
    <dgm:cxn modelId="{0B652FBF-31BF-ED41-ABC5-459B6DA2941A}" srcId="{B5040B4E-CC34-C643-85D5-0AF4B0753DFB}" destId="{C5EA74E7-D2F1-734A-8FF3-4F3674BF44B4}" srcOrd="2" destOrd="0" parTransId="{75277B52-4C55-A545-9451-60F44515C9B4}" sibTransId="{9D7A77EE-A988-6147-B7BD-DFF706F00C2C}"/>
    <dgm:cxn modelId="{6EE703EE-E219-494C-9F3A-E6888BCCFC3F}" type="presOf" srcId="{0FC29B56-DF78-8243-B626-FF69E21431CE}" destId="{3EF08681-43AB-0748-859F-473BC61C5EC0}" srcOrd="1" destOrd="0" presId="urn:microsoft.com/office/officeart/2005/8/layout/venn1"/>
    <dgm:cxn modelId="{A567796F-0056-B243-9404-7990BA02F303}" type="presParOf" srcId="{8F71C487-A5F4-EB48-BA2D-DAADC3820CD1}" destId="{6EEB663B-E906-4444-B1FA-51E9F6E3680B}" srcOrd="0" destOrd="0" presId="urn:microsoft.com/office/officeart/2005/8/layout/venn1"/>
    <dgm:cxn modelId="{2EB908A7-E270-7246-9ACF-1518BB34C234}" type="presParOf" srcId="{8F71C487-A5F4-EB48-BA2D-DAADC3820CD1}" destId="{0EF40CD2-762C-BC4B-B24F-23B9C6D2B941}" srcOrd="1" destOrd="0" presId="urn:microsoft.com/office/officeart/2005/8/layout/venn1"/>
    <dgm:cxn modelId="{814BB8D9-266C-674A-8CB2-88A071363D12}" type="presParOf" srcId="{8F71C487-A5F4-EB48-BA2D-DAADC3820CD1}" destId="{43B01D93-80CB-7B4F-B40C-B6E19364A2AB}" srcOrd="2" destOrd="0" presId="urn:microsoft.com/office/officeart/2005/8/layout/venn1"/>
    <dgm:cxn modelId="{9E4AEB61-3F0C-0F4B-887F-0D7EFB7FEDBB}" type="presParOf" srcId="{8F71C487-A5F4-EB48-BA2D-DAADC3820CD1}" destId="{3EF08681-43AB-0748-859F-473BC61C5EC0}" srcOrd="3" destOrd="0" presId="urn:microsoft.com/office/officeart/2005/8/layout/venn1"/>
    <dgm:cxn modelId="{8FD87ECD-D0EF-5E48-90DA-8D71C04EA961}" type="presParOf" srcId="{8F71C487-A5F4-EB48-BA2D-DAADC3820CD1}" destId="{63D83350-C8A3-EF4A-9F99-F1F78B5A74A3}" srcOrd="4" destOrd="0" presId="urn:microsoft.com/office/officeart/2005/8/layout/venn1"/>
    <dgm:cxn modelId="{8401A82E-8D2D-4D48-AA71-0859A5632413}" type="presParOf" srcId="{8F71C487-A5F4-EB48-BA2D-DAADC3820CD1}" destId="{BFAA5888-60C5-D546-A5C2-99426F6137E6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EB663B-E906-4444-B1FA-51E9F6E3680B}">
      <dsp:nvSpPr>
        <dsp:cNvPr id="0" name=""/>
        <dsp:cNvSpPr/>
      </dsp:nvSpPr>
      <dsp:spPr>
        <a:xfrm>
          <a:off x="1676399" y="53974"/>
          <a:ext cx="2590800" cy="2590800"/>
        </a:xfrm>
        <a:prstGeom prst="ellipse">
          <a:avLst/>
        </a:prstGeom>
        <a:gradFill rotWithShape="0">
          <a:gsLst>
            <a:gs pos="0">
              <a:schemeClr val="accent3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David Fincher</a:t>
          </a:r>
        </a:p>
      </dsp:txBody>
      <dsp:txXfrm>
        <a:off x="2021840" y="507365"/>
        <a:ext cx="1899920" cy="1165860"/>
      </dsp:txXfrm>
    </dsp:sp>
    <dsp:sp modelId="{43B01D93-80CB-7B4F-B40C-B6E19364A2AB}">
      <dsp:nvSpPr>
        <dsp:cNvPr id="0" name=""/>
        <dsp:cNvSpPr/>
      </dsp:nvSpPr>
      <dsp:spPr>
        <a:xfrm>
          <a:off x="2611246" y="1673224"/>
          <a:ext cx="2590800" cy="2590800"/>
        </a:xfrm>
        <a:prstGeom prst="ellipse">
          <a:avLst/>
        </a:prstGeom>
        <a:gradFill rotWithShape="0">
          <a:gsLst>
            <a:gs pos="0">
              <a:schemeClr val="accent3">
                <a:alpha val="50000"/>
                <a:hueOff val="1355300"/>
                <a:satOff val="50000"/>
                <a:lumOff val="-735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50000"/>
                <a:hueOff val="1355300"/>
                <a:satOff val="50000"/>
                <a:lumOff val="-735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50000"/>
                <a:hueOff val="1355300"/>
                <a:satOff val="50000"/>
                <a:lumOff val="-735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Kevin Spacey</a:t>
          </a:r>
        </a:p>
      </dsp:txBody>
      <dsp:txXfrm>
        <a:off x="3403600" y="2342515"/>
        <a:ext cx="1554480" cy="1424940"/>
      </dsp:txXfrm>
    </dsp:sp>
    <dsp:sp modelId="{63D83350-C8A3-EF4A-9F99-F1F78B5A74A3}">
      <dsp:nvSpPr>
        <dsp:cNvPr id="0" name=""/>
        <dsp:cNvSpPr/>
      </dsp:nvSpPr>
      <dsp:spPr>
        <a:xfrm>
          <a:off x="741552" y="1673224"/>
          <a:ext cx="2590800" cy="2590800"/>
        </a:xfrm>
        <a:prstGeom prst="ellipse">
          <a:avLst/>
        </a:prstGeom>
        <a:gradFill rotWithShape="0">
          <a:gsLst>
            <a:gs pos="0">
              <a:schemeClr val="accent3">
                <a:alpha val="50000"/>
                <a:hueOff val="2710599"/>
                <a:satOff val="100000"/>
                <a:lumOff val="-147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alpha val="50000"/>
                <a:hueOff val="2710599"/>
                <a:satOff val="100000"/>
                <a:lumOff val="-147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alpha val="50000"/>
                <a:hueOff val="2710599"/>
                <a:satOff val="100000"/>
                <a:lumOff val="-147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House of Cards (UK)</a:t>
          </a:r>
        </a:p>
      </dsp:txBody>
      <dsp:txXfrm>
        <a:off x="985519" y="2342515"/>
        <a:ext cx="1554480" cy="14249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2A58EE-1F08-944E-BAFE-593A1265ED65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9C1735-82FF-6747-9427-CC120FCA9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8054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screenrant.com/tv-success-rate-canceled-shows-aco-172162/all/1/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thenextweb.com</a:t>
            </a:r>
            <a:r>
              <a:rPr lang="en-US" dirty="0"/>
              <a:t>/insider/2016/03/20/data-inspires-creativity/</a:t>
            </a:r>
          </a:p>
          <a:p>
            <a:endParaRPr lang="en-US" dirty="0"/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average success rate for new TV shows (the chances it will be profitable or won’t be cancelled after a couple of seasons)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35%, on average.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 a network green lights a show, there’s a 35% chance it succeeds and a 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65% chance it gets cancelled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At the time of this writing, Netflix has 7 TV shows, of which 5 have been renewed for another season. If this rate can continue for years, the Netflix success rate will be about 70%.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blog.kissmetrics.com</a:t>
            </a:r>
            <a:r>
              <a:rPr lang="en-US" dirty="0"/>
              <a:t>/how-</a:t>
            </a:r>
            <a:r>
              <a:rPr lang="en-US" dirty="0" err="1"/>
              <a:t>netflix</a:t>
            </a:r>
            <a:r>
              <a:rPr lang="en-US" dirty="0"/>
              <a:t>-uses-analytics/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9C1735-82FF-6747-9427-CC120FCA93A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309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41F3A-4AD1-E54A-AAB5-5933DC691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EC2CD5-BED2-974E-A29B-F04ED66253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84032-84A0-F14D-8E40-50346E9A4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4D51B-B8EA-EE46-BA62-6DC213C2104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E334FA-AEC2-2E40-B310-0F6880437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620ADA-F195-0B45-8192-E5B99EFD8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932F6-F22A-3B4F-923E-7B7C1445C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667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1BE6D-DFE0-F345-BB03-B8CC86BB4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14E688-B8CD-3D47-9697-C9B21C03F1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78BFE9-E37E-5B41-B1B5-47AE02016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4D51B-B8EA-EE46-BA62-6DC213C2104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87DDF2-8CAB-054B-91D9-30A0FA8B5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83D89D-37A1-0046-B834-1208C31DC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932F6-F22A-3B4F-923E-7B7C1445C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572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52D8CF-6839-A145-838C-9437902ADB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F6F43-B236-9741-BCA2-6C53363706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075643-2FF3-6141-8D31-92D4589D4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4D51B-B8EA-EE46-BA62-6DC213C2104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3CBBB-E24B-764D-99F4-9FF93789A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64DBB-D888-EC45-A52A-9483D7B68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932F6-F22A-3B4F-923E-7B7C1445C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1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512F-BF3C-3542-96CA-DBDB4AA1E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1848E-9685-D241-815F-BD95D928FC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EDC09E-C257-B34D-BF3D-59091E4E6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4D51B-B8EA-EE46-BA62-6DC213C2104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1270EF-3B73-084F-8040-AE76421A2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2B2F6-1A23-4042-8E33-23DBEA8F8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932F6-F22A-3B4F-923E-7B7C1445C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528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BCF29-59A3-1A46-A409-325333103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387D71-4B5E-DE48-89A6-4136EE60F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0833E3-2EDB-4A4E-BBC3-9110184E4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4D51B-B8EA-EE46-BA62-6DC213C2104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C553DD-3A90-F547-A26A-37D89D0DA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7FC81A-9D89-254F-9697-192C56EDA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932F6-F22A-3B4F-923E-7B7C1445C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97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F04F0-DBAB-9144-87C3-1F920C544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0FAEA-608F-FB41-A948-4BADF54425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70658D-3C9B-C54F-A250-ED0155D9C6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CDC50D-FF2A-1C45-8D18-43AE5B971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4D51B-B8EA-EE46-BA62-6DC213C2104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91CD77-F543-3B47-A129-85833E74A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1F3CF0-6D4A-0644-A971-3A214AEBE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932F6-F22A-3B4F-923E-7B7C1445C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077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F46D1-715E-DF4A-8D71-0EAAE3AEC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544328-6DC7-E448-B8E3-C402607B88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C0A181-B38F-E745-A7D9-AA64F08D4F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D02F2E-244A-AF44-9668-4628991BCC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9D1AC0-19F5-C347-A6F8-DA7C68EEDF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D16BB5-577F-D545-9480-C6762341F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4D51B-B8EA-EE46-BA62-6DC213C2104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6ABCA7-CB3C-BF4D-8951-10C97D8C5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9F89F2-5022-D949-B985-904DD0248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932F6-F22A-3B4F-923E-7B7C1445C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146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6E998-3586-D944-B0D3-36DFBF674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86BB27-C33A-3A48-B5FB-71BDC2736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4D51B-B8EA-EE46-BA62-6DC213C2104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D5F9E6-E3BE-5047-9E0B-F79EB64D7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9DBAC9-2D22-9E4E-A1CE-C68BA30C4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932F6-F22A-3B4F-923E-7B7C1445C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087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13F9BE-0DEA-A94C-8258-0612C0302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4D51B-B8EA-EE46-BA62-6DC213C2104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FC3AC9-7E7B-F14B-899A-30820484A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E62859-C321-4C4C-8C9A-55817A554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932F6-F22A-3B4F-923E-7B7C1445C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743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3046E-B4CA-4C4A-85EB-DC0922257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0595B7-7042-C042-AED7-2A4A7FECA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06DD5A-1ACB-9649-BB23-832A7D6BA4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4664FC-22FE-1C47-AFA7-CFE7D2350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4D51B-B8EA-EE46-BA62-6DC213C2104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C8A4B6-F9A3-404B-9543-05D6145EA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ADC714-FF5C-A141-854E-DE3EA17BF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932F6-F22A-3B4F-923E-7B7C1445C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656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6A8A7-4004-DA4E-8990-C549F494E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470357-E829-AB41-95BF-CFDBAB988A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EBF298-8D42-A445-9C98-45ED260E92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BE9323-1B91-1A42-8BD7-409BE70F8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4D51B-B8EA-EE46-BA62-6DC213C2104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A9B1C6-28F7-2949-B775-AA622587B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72F647-BD60-E84B-A88F-562EA8E24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1932F6-F22A-3B4F-923E-7B7C1445C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144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000EA6-C628-9342-B63A-3086B8049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CF0048-73E4-614D-ABEC-1B3ECE4F3B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F5D3D5-E63A-FD42-9F4D-9082052E37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94D51B-B8EA-EE46-BA62-6DC213C2104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E7BBFB-4C08-EE4B-9C2E-41896B0A2A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0AA76E-3E1D-6244-82A4-FB6E69DEE4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1932F6-F22A-3B4F-923E-7B7C1445C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181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tif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7950B-1ECE-F340-AC8C-C5E8065F6B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Design Thinking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ABB0D5-DD16-354A-941F-AC78DDA5EF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Tarun</a:t>
            </a:r>
            <a:r>
              <a:rPr lang="en-US" dirty="0"/>
              <a:t> </a:t>
            </a:r>
            <a:r>
              <a:rPr lang="en-US" dirty="0" err="1"/>
              <a:t>Ruchandani</a:t>
            </a:r>
            <a:r>
              <a:rPr lang="en-US" dirty="0"/>
              <a:t> | NYU</a:t>
            </a:r>
          </a:p>
          <a:p>
            <a:r>
              <a:rPr lang="en-US" dirty="0"/>
              <a:t>October 11</a:t>
            </a:r>
            <a:r>
              <a:rPr lang="en-US" baseline="30000" dirty="0"/>
              <a:t>th</a:t>
            </a:r>
            <a:r>
              <a:rPr lang="en-US" dirty="0"/>
              <a:t>, 2018</a:t>
            </a:r>
          </a:p>
        </p:txBody>
      </p:sp>
    </p:spTree>
    <p:extLst>
      <p:ext uri="{BB962C8B-B14F-4D97-AF65-F5344CB8AC3E}">
        <p14:creationId xmlns:p14="http://schemas.microsoft.com/office/powerpoint/2010/main" val="4239442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5B343-54DD-FB4E-8EC7-E5D6A9830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Design Thinking </a:t>
            </a:r>
            <a:r>
              <a:rPr lang="en-US" dirty="0"/>
              <a:t>Steps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632EA51-BBE0-C543-AF41-12267A0901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35705"/>
            <a:ext cx="10515600" cy="4331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288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9FF56-F6D0-5845-84B7-8985FF728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4B09F-2659-A045-A1A4-2D91ABD05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400" dirty="0">
                <a:solidFill>
                  <a:srgbClr val="333333"/>
                </a:solidFill>
                <a:latin typeface="Calibri" charset="0"/>
                <a:ea typeface="Calibri" charset="0"/>
                <a:cs typeface="Calibri" charset="0"/>
              </a:rPr>
              <a:t>How to build a billion dollar asset leveraging data?</a:t>
            </a:r>
            <a:endParaRPr lang="en-US" sz="2400" dirty="0">
              <a:latin typeface="Calibri" charset="0"/>
              <a:ea typeface="Calibri" charset="0"/>
              <a:cs typeface="Calibri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333333"/>
                </a:solidFill>
                <a:latin typeface="Calibri" charset="0"/>
                <a:ea typeface="Calibri" charset="0"/>
                <a:cs typeface="Calibri" charset="0"/>
              </a:rPr>
              <a:t>- Data Organization: what, why, and how?</a:t>
            </a:r>
          </a:p>
          <a:p>
            <a:endParaRPr lang="en-US" sz="2400" dirty="0">
              <a:solidFill>
                <a:srgbClr val="333333"/>
              </a:solidFill>
              <a:latin typeface="Calibri" charset="0"/>
              <a:ea typeface="Calibri" charset="0"/>
              <a:cs typeface="Calibri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333333"/>
                </a:solidFill>
                <a:latin typeface="Calibri" charset="0"/>
                <a:ea typeface="Calibri" charset="0"/>
                <a:cs typeface="Calibri" charset="0"/>
              </a:rPr>
              <a:t>- Data Networks</a:t>
            </a:r>
            <a:endParaRPr lang="en-US" sz="2400" dirty="0">
              <a:latin typeface="Calibri" charset="0"/>
              <a:ea typeface="Calibri" charset="0"/>
              <a:cs typeface="Calibri" charset="0"/>
            </a:endParaRPr>
          </a:p>
          <a:p>
            <a:pPr marL="800100" lvl="1" indent="-342900">
              <a:buFontTx/>
              <a:buChar char="-"/>
            </a:pPr>
            <a:r>
              <a:rPr lang="en-US" dirty="0">
                <a:solidFill>
                  <a:srgbClr val="333333"/>
                </a:solidFill>
                <a:latin typeface="Calibri" charset="0"/>
                <a:ea typeface="Calibri" charset="0"/>
                <a:cs typeface="Calibri" charset="0"/>
              </a:rPr>
              <a:t>Social networks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800100" lvl="1" indent="-342900">
              <a:buFontTx/>
              <a:buChar char="-"/>
            </a:pPr>
            <a:r>
              <a:rPr lang="en-US" dirty="0">
                <a:solidFill>
                  <a:srgbClr val="333333"/>
                </a:solidFill>
                <a:latin typeface="Calibri" charset="0"/>
                <a:ea typeface="Calibri" charset="0"/>
                <a:cs typeface="Calibri" charset="0"/>
              </a:rPr>
              <a:t>Financial services</a:t>
            </a:r>
            <a:endParaRPr lang="en-US" dirty="0">
              <a:latin typeface="Calibri" charset="0"/>
              <a:ea typeface="Calibri" charset="0"/>
              <a:cs typeface="Calibri" charset="0"/>
            </a:endParaRPr>
          </a:p>
          <a:p>
            <a:pPr marL="0" indent="0">
              <a:buNone/>
            </a:pPr>
            <a:endParaRPr lang="en-US" sz="2400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2400" dirty="0">
                <a:solidFill>
                  <a:srgbClr val="333333"/>
                </a:solidFill>
                <a:latin typeface="Calibri" charset="0"/>
                <a:ea typeface="Calibri" charset="0"/>
                <a:cs typeface="Calibri" charset="0"/>
              </a:rPr>
              <a:t>Power of predictive consumer data analytics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333333"/>
                </a:solidFill>
                <a:latin typeface="Calibri" charset="0"/>
                <a:ea typeface="Calibri" charset="0"/>
                <a:cs typeface="Calibri" charset="0"/>
              </a:rPr>
              <a:t>- Netflix</a:t>
            </a:r>
            <a:endParaRPr lang="en-US" sz="2400" dirty="0">
              <a:latin typeface="Calibri" charset="0"/>
              <a:ea typeface="Calibri" charset="0"/>
              <a:cs typeface="Calibri" charset="0"/>
            </a:endParaRPr>
          </a:p>
          <a:p>
            <a:pPr marL="0" indent="0">
              <a:buNone/>
            </a:pPr>
            <a:endParaRPr lang="en-US" sz="2400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2400" dirty="0">
                <a:solidFill>
                  <a:srgbClr val="333333"/>
                </a:solidFill>
                <a:latin typeface="Calibri" charset="0"/>
                <a:ea typeface="Calibri" charset="0"/>
                <a:cs typeface="Calibri" charset="0"/>
              </a:rPr>
              <a:t>Positive financial impact of data design thinking</a:t>
            </a:r>
            <a:endParaRPr lang="en-US" sz="2400" dirty="0">
              <a:latin typeface="Calibri" charset="0"/>
              <a:ea typeface="Calibri" charset="0"/>
              <a:cs typeface="Calibri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333333"/>
                </a:solidFill>
                <a:latin typeface="Calibri" charset="0"/>
                <a:ea typeface="Calibri" charset="0"/>
                <a:cs typeface="Calibri" charset="0"/>
              </a:rPr>
              <a:t>- Introduction to </a:t>
            </a:r>
            <a:r>
              <a:rPr lang="en-US" sz="2400" dirty="0">
                <a:solidFill>
                  <a:srgbClr val="000000"/>
                </a:solidFill>
                <a:latin typeface="Calibri" charset="0"/>
                <a:ea typeface="Calibri" charset="0"/>
                <a:cs typeface="Calibri" charset="0"/>
              </a:rPr>
              <a:t>Design Thinking</a:t>
            </a:r>
            <a:endParaRPr lang="en-US" sz="2400" dirty="0">
              <a:effectLst/>
              <a:latin typeface="Calibri" charset="0"/>
              <a:ea typeface="Calibri" charset="0"/>
              <a:cs typeface="Calibri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943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9FF56-F6D0-5845-84B7-8985FF728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build a value producing data asset?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4B09F-2659-A045-A1A4-2D91ABD05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2400" dirty="0"/>
              <a:t>Why: 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To make your products more engaging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To increase the value of your product/service </a:t>
            </a:r>
          </a:p>
          <a:p>
            <a:endParaRPr lang="en-US" sz="2400" dirty="0"/>
          </a:p>
          <a:p>
            <a:r>
              <a:rPr lang="en-US" sz="2400" dirty="0"/>
              <a:t>What: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Gather data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Build data science/engineering teams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Build the data infrastructure to derive analytical insights off of</a:t>
            </a:r>
          </a:p>
          <a:p>
            <a:endParaRPr lang="en-US" sz="2400" dirty="0"/>
          </a:p>
          <a:p>
            <a:r>
              <a:rPr lang="en-US" sz="2400" dirty="0"/>
              <a:t>How: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Data pipelines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Automation!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91171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5B343-54DD-FB4E-8EC7-E5D6A9830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Network 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03472-9290-2140-8CBE-6B8BAF00BF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/>
              <a:t>Network Effect</a:t>
            </a:r>
            <a:r>
              <a:rPr lang="en-US" dirty="0"/>
              <a:t>: a flywheel type situation where a good or service </a:t>
            </a:r>
          </a:p>
          <a:p>
            <a:pPr marL="0" indent="0">
              <a:buNone/>
            </a:pPr>
            <a:r>
              <a:rPr lang="en-US" dirty="0"/>
              <a:t>becomes more valuable when more people use it.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u="sng" dirty="0"/>
              <a:t>Data Network Effects</a:t>
            </a:r>
            <a:r>
              <a:rPr lang="en-US" dirty="0"/>
              <a:t> occur when your product, generally powered by machine learning, becomes smarter as it gets more data from your users.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210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5B343-54DD-FB4E-8EC7-E5D6A9830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Network Effects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7B9AD0-7BEA-7E46-89D9-516167EED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0AF109-0C3F-EB42-8966-0FF7D8F4CA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0" y="1410494"/>
            <a:ext cx="86360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043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5B343-54DD-FB4E-8EC7-E5D6A9830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Network Effects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7B9AD0-7BEA-7E46-89D9-516167EED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8071B7-49AA-A148-B131-9737681A91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209925"/>
            <a:ext cx="4891088" cy="18390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EC6F1FE-869C-E243-916F-ED9FE0F273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297" y="3391051"/>
            <a:ext cx="5612703" cy="152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321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5B343-54DD-FB4E-8EC7-E5D6A9830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Network Effects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7B9AD0-7BEA-7E46-89D9-516167EED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Credit Card data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Satellite Image data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Private company data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Macroeconomic data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Logistics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676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E1C6A-691F-F343-BA8B-E297B6A7E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Network Effects: Ethical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CFD0F-1EB9-F54F-8A55-450D0A78E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Echo Chambers – Google, Facebook </a:t>
            </a:r>
          </a:p>
          <a:p>
            <a:endParaRPr lang="en-US" dirty="0"/>
          </a:p>
          <a:p>
            <a:r>
              <a:rPr lang="en-US" dirty="0"/>
              <a:t>Detriment to creativity - an original show such as Breaking Bad wouldn’t have been invented with the methodology used by Netflix</a:t>
            </a:r>
          </a:p>
          <a:p>
            <a:endParaRPr lang="en-US" dirty="0"/>
          </a:p>
          <a:p>
            <a:r>
              <a:rPr lang="en-US" dirty="0"/>
              <a:t>Influence – Cambridge Analytica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979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5B343-54DD-FB4E-8EC7-E5D6A9830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of Predictive Consumer Analytics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57B9AD0-7BEA-7E46-89D9-516167EED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407AACB-E874-E245-BF0C-144CC96D62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45834847"/>
              </p:ext>
            </p:extLst>
          </p:nvPr>
        </p:nvGraphicFramePr>
        <p:xfrm>
          <a:off x="-310055" y="2067910"/>
          <a:ext cx="5943600" cy="431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84D893BA-CBFA-E649-B76D-104CB257AB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14975" y="2333228"/>
            <a:ext cx="6344142" cy="3568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377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297</Words>
  <Application>Microsoft Macintosh PowerPoint</Application>
  <PresentationFormat>Widescreen</PresentationFormat>
  <Paragraphs>65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Data Design Thinking</vt:lpstr>
      <vt:lpstr>Topics</vt:lpstr>
      <vt:lpstr>How to build a value producing data asset?</vt:lpstr>
      <vt:lpstr>Data Network Effects</vt:lpstr>
      <vt:lpstr>Data Network Effects</vt:lpstr>
      <vt:lpstr>Data Network Effects</vt:lpstr>
      <vt:lpstr>Data Network Effects</vt:lpstr>
      <vt:lpstr>Data Network Effects: Ethical Considerations</vt:lpstr>
      <vt:lpstr>Power of Predictive Consumer Analytics</vt:lpstr>
      <vt:lpstr>Design Thinking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Tarun R</dc:creator>
  <cp:lastModifiedBy>Tarun R</cp:lastModifiedBy>
  <cp:revision>9</cp:revision>
  <dcterms:created xsi:type="dcterms:W3CDTF">2018-10-11T18:51:06Z</dcterms:created>
  <dcterms:modified xsi:type="dcterms:W3CDTF">2018-12-30T01:42:42Z</dcterms:modified>
</cp:coreProperties>
</file>

<file path=docProps/thumbnail.jpeg>
</file>